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7" r:id="rId10"/>
    <p:sldId id="268" r:id="rId11"/>
    <p:sldId id="269" r:id="rId12"/>
    <p:sldId id="263" r:id="rId13"/>
    <p:sldId id="266" r:id="rId14"/>
    <p:sldId id="265" r:id="rId15"/>
    <p:sldId id="270" r:id="rId16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BEBEB"/>
          </a:solidFill>
        </a:fill>
      </a:tcStyle>
    </a:wholeTbl>
    <a:band1H>
      <a:tcStyle>
        <a:tcBdr/>
        <a:fill>
          <a:solidFill>
            <a:srgbClr val="D5D5D5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D5D5D5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6F6F6F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6F6F6F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6F6F6F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6F6F6F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7" d="100"/>
          <a:sy n="147" d="100"/>
        </p:scale>
        <p:origin x="7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D5B11-FB49-0EF8-AF4E-C2217FD28AF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751011" y="609603"/>
            <a:ext cx="8676220" cy="3200400"/>
          </a:xfrm>
        </p:spPr>
        <p:txBody>
          <a:bodyPr anchor="b" anchorCtr="1"/>
          <a:lstStyle>
            <a:lvl1pPr algn="ctr">
              <a:defRPr sz="4800">
                <a:effectLst>
                  <a:outerShdw dist="31751" dir="13199965">
                    <a:srgbClr val="000000"/>
                  </a:outerShdw>
                </a:effectLst>
              </a:defRPr>
            </a:lvl1pPr>
          </a:lstStyle>
          <a:p>
            <a:pPr lvl="0"/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B1D32E-DF0F-4AD7-ABA7-CAB34338BBC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51011" y="3886200"/>
            <a:ext cx="8676220" cy="1904996"/>
          </a:xfrm>
        </p:spPr>
        <p:txBody>
          <a:bodyPr anchor="t" anchorCtr="1"/>
          <a:lstStyle>
            <a:lvl1pPr marL="0" indent="0" algn="ctr">
              <a:buNone/>
              <a:defRPr sz="2100"/>
            </a:lvl1pPr>
          </a:lstStyle>
          <a:p>
            <a:pPr lvl="0"/>
            <a:r>
              <a:rPr lang="pl-PL"/>
              <a:t>Kliknij, aby edytować styl wzorca podtytułu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40B0BA-4C33-3683-ED1C-8FB457902B3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B2501BF-546E-43F7-B6FC-55CCEE628BD5}" type="datetime1">
              <a:rPr lang="en-US"/>
              <a:pPr lvl="0"/>
              <a:t>11/11/2025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777FE0-5149-0D42-5C66-42C5961FCBD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AD3866-2863-9DE3-6650-EC4C5E4B549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F9FE4A0-1A3A-48F1-92FD-A0B0D24A016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84591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braz panoramiczny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E4E75-2C57-B6A1-2CE3-57EAF76D1E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4732861"/>
            <a:ext cx="9905996" cy="566735"/>
          </a:xfrm>
        </p:spPr>
        <p:txBody>
          <a:bodyPr anchor="b"/>
          <a:lstStyle>
            <a:lvl1pPr>
              <a:defRPr sz="2400"/>
            </a:lvl1pPr>
          </a:lstStyle>
          <a:p>
            <a:pPr lvl="0"/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D5E8D0-A4A4-B850-5E24-1D62A8AB92CD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1979611" y="932111"/>
            <a:ext cx="8225942" cy="3164976"/>
          </a:xfrm>
          <a:ln w="38103">
            <a:solidFill>
              <a:srgbClr val="363D46"/>
            </a:solidFill>
          </a:ln>
        </p:spPr>
        <p:txBody>
          <a:bodyPr anchor="t" anchorCtr="1"/>
          <a:lstStyle>
            <a:lvl1pPr marL="0" indent="0" algn="ctr">
              <a:spcBef>
                <a:spcPts val="400"/>
              </a:spcBef>
              <a:buNone/>
              <a:defRPr sz="1600"/>
            </a:lvl1pPr>
          </a:lstStyle>
          <a:p>
            <a:pPr lvl="0"/>
            <a:r>
              <a:rPr lang="pl-PL"/>
              <a:t>Kliknij ikonę, aby dodać obraz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BE25DE-DB92-E825-1662-D4EF1FCDA44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5299606"/>
            <a:ext cx="9905996" cy="493711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1821C-3573-18DC-64C2-B20C8D7E7CE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1524D6F-EEAC-49F2-BAC0-7BE7E81593B1}" type="datetime1">
              <a:rPr lang="en-US"/>
              <a:pPr lvl="0"/>
              <a:t>11/11/2025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4FF00F-1B42-BB74-4CAC-728EDA380E0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82D714-E038-0D09-2954-FE36780A336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40434A1-785D-4880-96A3-1124BB828AE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060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053A1-A865-C73D-2079-F8D379C7CB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9905996" cy="312420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75B491-2AEA-1685-38E0-87FD391F208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4343400"/>
            <a:ext cx="9905996" cy="144779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CF4824-FA1E-CBE0-B933-2F43556899F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1493597-9FC7-4A3C-8267-BFCBF1BC1EE6}" type="datetime1">
              <a:rPr lang="en-US"/>
              <a:pPr lvl="0"/>
              <a:t>11/11/2025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C8BEB3-136B-F33E-C38F-6CC804CACD6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08C0F2-C5A8-1816-50E3-17CF3811FFD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7D90816-EADC-48BD-AF41-5C916903E54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311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erta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3">
            <a:extLst>
              <a:ext uri="{FF2B5EF4-FFF2-40B4-BE49-F238E27FC236}">
                <a16:creationId xmlns:a16="http://schemas.microsoft.com/office/drawing/2014/main" id="{89E39B5C-BE95-5740-C889-D1022D2C07DF}"/>
              </a:ext>
            </a:extLst>
          </p:cNvPr>
          <p:cNvSpPr txBox="1"/>
          <p:nvPr/>
        </p:nvSpPr>
        <p:spPr>
          <a:xfrm>
            <a:off x="836611" y="786822"/>
            <a:ext cx="609603" cy="584777"/>
          </a:xfrm>
          <a:prstGeom prst="rect">
            <a:avLst/>
          </a:prstGeom>
          <a:noFill/>
          <a:ln cap="rnd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0" b="0" i="0" u="none" strike="noStrike" kern="1200" cap="all" spc="0" baseline="0">
                <a:solidFill>
                  <a:srgbClr val="6F6F6F"/>
                </a:solidFill>
                <a:effectLst>
                  <a:outerShdw dist="38099" dir="14040142">
                    <a:srgbClr val="000000"/>
                  </a:outerShdw>
                </a:effectLst>
                <a:uFillTx/>
                <a:latin typeface="Century Gothic"/>
              </a:rPr>
              <a:t>“</a:t>
            </a:r>
          </a:p>
        </p:txBody>
      </p:sp>
      <p:sp>
        <p:nvSpPr>
          <p:cNvPr id="3" name="TextBox 14">
            <a:extLst>
              <a:ext uri="{FF2B5EF4-FFF2-40B4-BE49-F238E27FC236}">
                <a16:creationId xmlns:a16="http://schemas.microsoft.com/office/drawing/2014/main" id="{A7DBE668-BB0F-DCBD-8A6D-8639FF0CAE92}"/>
              </a:ext>
            </a:extLst>
          </p:cNvPr>
          <p:cNvSpPr txBox="1"/>
          <p:nvPr/>
        </p:nvSpPr>
        <p:spPr>
          <a:xfrm>
            <a:off x="10437811" y="2743200"/>
            <a:ext cx="609603" cy="584777"/>
          </a:xfrm>
          <a:prstGeom prst="rect">
            <a:avLst/>
          </a:prstGeom>
          <a:noFill/>
          <a:ln cap="rnd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0" b="0" i="0" u="none" strike="noStrike" kern="1200" cap="all" spc="0" baseline="0">
                <a:solidFill>
                  <a:srgbClr val="6F6F6F"/>
                </a:solidFill>
                <a:effectLst>
                  <a:outerShdw dist="38099" dir="14040142">
                    <a:srgbClr val="000000"/>
                  </a:outerShdw>
                </a:effectLst>
                <a:uFillTx/>
                <a:latin typeface="Century Gothic"/>
              </a:rPr>
              <a:t>”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2191CF7-0373-41BD-CFDE-D3C08CF347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6215" y="609603"/>
            <a:ext cx="9296393" cy="274320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pl-PL"/>
              <a:t>Kliknij, aby edytować styl</a:t>
            </a:r>
            <a:endParaRPr lang="en-US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4C52E4C2-5D67-BEBD-F1EF-D8C265B9F58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74815" y="3352803"/>
            <a:ext cx="8839203" cy="38100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49D3928F-B5BC-C3CD-9CD3-F3DE6EBECC2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4343400"/>
            <a:ext cx="9905996" cy="144779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5DB7B60-9353-E98E-A79C-8F6EA9E1D31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DEE340C-B09E-4F38-8730-094D54D400F4}" type="datetime1">
              <a:rPr lang="en-US"/>
              <a:pPr lvl="0"/>
              <a:t>11/11/2025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8956C0F-8AA6-0377-3144-C3A1E217502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159CA07F-9FE9-AF1E-ECEB-BAC04B265C7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EF0BE55-F238-4DFA-B670-59CD8DC3E8F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728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DCB11-6E38-6D51-5AAA-6D3655B752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3308582"/>
            <a:ext cx="9905996" cy="1468800"/>
          </a:xfrm>
        </p:spPr>
        <p:txBody>
          <a:bodyPr anchor="b"/>
          <a:lstStyle>
            <a:lvl1pPr>
              <a:defRPr/>
            </a:lvl1pPr>
          </a:lstStyle>
          <a:p>
            <a:pPr lvl="0"/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27AFC4-35E6-D6A6-66D1-99CBD89D7B0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4777383"/>
            <a:ext cx="9905996" cy="860395"/>
          </a:xfrm>
        </p:spPr>
        <p:txBody>
          <a:bodyPr anchor="t"/>
          <a:lstStyle>
            <a:lvl1pPr marL="0" indent="0">
              <a:buNone/>
              <a:defRPr/>
            </a:lvl1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586A19-2F08-B9DD-A061-0D58CEE8E37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90D4464-9BAD-4988-A165-79AF6C73584F}" type="datetime1">
              <a:rPr lang="en-US"/>
              <a:pPr lvl="0"/>
              <a:t>11/11/2025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620CD6-BC17-6149-14F4-86432C56A4A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29223-A7B0-A42C-CF41-FBCF241C096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8AFFA34-189C-4E7D-B51E-D724322BDF8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2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 cytat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3">
            <a:extLst>
              <a:ext uri="{FF2B5EF4-FFF2-40B4-BE49-F238E27FC236}">
                <a16:creationId xmlns:a16="http://schemas.microsoft.com/office/drawing/2014/main" id="{8F5032B7-CA2C-B231-4E68-9B6920E46186}"/>
              </a:ext>
            </a:extLst>
          </p:cNvPr>
          <p:cNvSpPr txBox="1"/>
          <p:nvPr/>
        </p:nvSpPr>
        <p:spPr>
          <a:xfrm>
            <a:off x="836611" y="786822"/>
            <a:ext cx="609603" cy="584777"/>
          </a:xfrm>
          <a:prstGeom prst="rect">
            <a:avLst/>
          </a:prstGeom>
          <a:noFill/>
          <a:ln cap="rnd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0" b="0" i="0" u="none" strike="noStrike" kern="1200" cap="all" spc="0" baseline="0">
                <a:solidFill>
                  <a:srgbClr val="6F6F6F"/>
                </a:solidFill>
                <a:effectLst>
                  <a:outerShdw dist="38099" dir="14040142">
                    <a:srgbClr val="000000"/>
                  </a:outerShdw>
                </a:effectLst>
                <a:uFillTx/>
                <a:latin typeface="Century Gothic"/>
              </a:rPr>
              <a:t>“</a:t>
            </a:r>
          </a:p>
        </p:txBody>
      </p:sp>
      <p:sp>
        <p:nvSpPr>
          <p:cNvPr id="3" name="TextBox 14">
            <a:extLst>
              <a:ext uri="{FF2B5EF4-FFF2-40B4-BE49-F238E27FC236}">
                <a16:creationId xmlns:a16="http://schemas.microsoft.com/office/drawing/2014/main" id="{65AE47AA-4DA0-911D-56D4-D7BD3AF135CD}"/>
              </a:ext>
            </a:extLst>
          </p:cNvPr>
          <p:cNvSpPr txBox="1"/>
          <p:nvPr/>
        </p:nvSpPr>
        <p:spPr>
          <a:xfrm>
            <a:off x="10437811" y="2743200"/>
            <a:ext cx="609603" cy="584777"/>
          </a:xfrm>
          <a:prstGeom prst="rect">
            <a:avLst/>
          </a:prstGeom>
          <a:noFill/>
          <a:ln cap="rnd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0" b="0" i="0" u="none" strike="noStrike" kern="1200" cap="all" spc="0" baseline="0">
                <a:solidFill>
                  <a:srgbClr val="6F6F6F"/>
                </a:solidFill>
                <a:effectLst>
                  <a:outerShdw dist="38099" dir="14040142">
                    <a:srgbClr val="000000"/>
                  </a:outerShdw>
                </a:effectLst>
                <a:uFillTx/>
                <a:latin typeface="Century Gothic"/>
              </a:rPr>
              <a:t>”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855AE3-8E31-C0E5-4B09-2B1D5E32F2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6215" y="609603"/>
            <a:ext cx="9296393" cy="2743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l-PL"/>
              <a:t>Kliknij, aby edytować styl</a:t>
            </a:r>
            <a:endParaRPr lang="en-US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509B7644-F3A4-339C-C00F-B6AF504172E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3886200"/>
            <a:ext cx="9905996" cy="888997"/>
          </a:xfrm>
        </p:spPr>
        <p:txBody>
          <a:bodyPr anchor="b"/>
          <a:lstStyle>
            <a:lvl1pPr marL="0">
              <a:spcBef>
                <a:spcPts val="0"/>
              </a:spcBef>
              <a:buNone/>
              <a:defRPr sz="2400" cap="all">
                <a:effectLst>
                  <a:outerShdw dist="38099" dir="14040142">
                    <a:srgbClr val="000000"/>
                  </a:outerShdw>
                </a:effectLst>
              </a:defRPr>
            </a:lvl1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F0C2D315-1687-039D-1AFF-F49529AFD65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4775197"/>
            <a:ext cx="9905996" cy="1015998"/>
          </a:xfrm>
        </p:spPr>
        <p:txBody>
          <a:bodyPr anchor="t"/>
          <a:lstStyle>
            <a:lvl1pPr marL="0" indent="0">
              <a:spcBef>
                <a:spcPts val="400"/>
              </a:spcBef>
              <a:buNone/>
              <a:defRPr sz="1800"/>
            </a:lvl1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BC27ABC9-E92E-E240-8526-CC61A840AAA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39B752A-A055-4EF8-9E07-204DB896F3D8}" type="datetime1">
              <a:rPr lang="en-US"/>
              <a:pPr lvl="0"/>
              <a:t>11/11/2025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450DDA8-FC48-4D6C-CB92-2A712ED8098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179204F-F48C-8917-284A-5729E7CCC85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B456A64-9753-49CC-8AC3-C6B11791483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6042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awda lub fał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16E59-7F8D-B1D9-549A-AEC9D24531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9905996" cy="2743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380B9049-0309-C089-AA96-354FB731517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3505196"/>
            <a:ext cx="9905996" cy="838203"/>
          </a:xfrm>
        </p:spPr>
        <p:txBody>
          <a:bodyPr anchor="b"/>
          <a:lstStyle>
            <a:lvl1pPr marL="0">
              <a:spcBef>
                <a:spcPts val="0"/>
              </a:spcBef>
              <a:buNone/>
              <a:defRPr sz="2800" cap="all">
                <a:effectLst>
                  <a:outerShdw dist="38099" dir="14040142">
                    <a:srgbClr val="000000"/>
                  </a:outerShdw>
                </a:effectLst>
              </a:defRPr>
            </a:lvl1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25EBC440-E6DD-E56B-9F59-D7AFB04F9A0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4343400"/>
            <a:ext cx="9905996" cy="1447796"/>
          </a:xfrm>
        </p:spPr>
        <p:txBody>
          <a:bodyPr anchor="t"/>
          <a:lstStyle>
            <a:lvl1pPr marL="0" indent="0">
              <a:spcBef>
                <a:spcPts val="400"/>
              </a:spcBef>
              <a:buNone/>
              <a:defRPr sz="1800"/>
            </a:lvl1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E43B59A3-EF99-2B0F-1F7E-CC63D971146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223F6DF-F80B-4A44-8AD5-3E3692A48CA8}" type="datetime1">
              <a:rPr lang="en-US"/>
              <a:pPr lvl="0"/>
              <a:t>11/11/2025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7DAE2FA-AC4C-DAC4-7147-9C10EDDA417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3BC05FE-7252-D06B-6AB7-8619047B3EC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5CFD1B9-8F9B-4AB3-96A2-9E8698EB6B3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3175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FAF75-D04F-DA09-3657-EF334622617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727FDA-1F4D-352C-EB91-0CF871E52925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8CB941-A97E-CC39-B1E1-E57ACB3BF24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9E084DB-5512-4BAE-8A3E-1EE4BE5134EA}" type="datetime1">
              <a:rPr lang="en-US"/>
              <a:pPr lvl="0"/>
              <a:t>11/11/2025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DC9A1-66BF-F8F0-B2B6-42337BCA46E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6D1F9-B785-B306-83C0-58401764BBC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7987374-A626-464B-A5FC-9AAD25BC751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4500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2DD21C-4FB4-E909-F865-06CCA78E2E98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836898" y="609603"/>
            <a:ext cx="2210516" cy="5181603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B7F51C-6840-D871-95D4-48631C29CCCE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1141408" y="609603"/>
            <a:ext cx="7543800" cy="5181603"/>
          </a:xfrm>
        </p:spPr>
        <p:txBody>
          <a:bodyPr vert="eaVert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5E28A5-31F1-0FA6-9F02-F183040D113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23B7436-C8FB-492C-9022-20C11C5F6E30}" type="datetime1">
              <a:rPr lang="en-US"/>
              <a:pPr lvl="0"/>
              <a:t>11/11/2025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4BCCCD-0454-8195-9338-6A6AA1A4F81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8BB2E-A55A-20AF-8F95-47087A810C5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24998F1-61D8-4298-B1A0-59CD56D7965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746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5A018-860A-E476-9903-3FA187FE57A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5C858-BA83-EF3F-0592-AC64BC67C6F3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742BA-2E5E-0D09-9E18-A0A14E1ECE2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5B66668-7F8E-425C-833F-61FBBCF1483F}" type="datetime1">
              <a:rPr lang="en-US"/>
              <a:pPr lvl="0"/>
              <a:t>11/11/2025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1CBB56-C093-4233-10FD-B4970CB7366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1D03C-5F94-6CA0-9C98-6BCFA3A8B67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97026D2-A3B3-4CFF-9A8C-10643A6CECB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45658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7078E-9AA4-72C4-8C76-6DBBFF936F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1011" y="3308582"/>
            <a:ext cx="8686800" cy="1468800"/>
          </a:xfrm>
        </p:spPr>
        <p:txBody>
          <a:bodyPr anchor="b"/>
          <a:lstStyle>
            <a:lvl1pPr algn="r">
              <a:defRPr sz="4000"/>
            </a:lvl1pPr>
          </a:lstStyle>
          <a:p>
            <a:pPr lvl="0"/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1AA21C-A565-DD70-CD58-8EE6FD1A4E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751011" y="4777383"/>
            <a:ext cx="8686800" cy="860395"/>
          </a:xfrm>
        </p:spPr>
        <p:txBody>
          <a:bodyPr anchor="t"/>
          <a:lstStyle>
            <a:lvl1pPr marL="0" indent="0" algn="r">
              <a:buNone/>
              <a:defRPr/>
            </a:lvl1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2183ED-05F6-235C-D874-CFF793B1A76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19624B9-82D4-427E-968B-32639760B82D}" type="datetime1">
              <a:rPr lang="en-US"/>
              <a:pPr lvl="0"/>
              <a:t>11/11/2025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18A7B9-70F6-77AE-C419-542C246F5DE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66FC6D-732B-4BCC-F835-B1C189D9428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6A1D99F-5991-40A6-98D3-1C6FBFE7044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575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06E0F-AB0B-6FCE-90B7-D017E6290C7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840F5-AA7A-EA22-EE1E-DB60CC1B0A0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141408" y="2667003"/>
            <a:ext cx="4876796" cy="3124203"/>
          </a:xfrm>
        </p:spPr>
        <p:txBody>
          <a:bodyPr/>
          <a:lstStyle>
            <a:lvl1pPr>
              <a:spcBef>
                <a:spcPts val="400"/>
              </a:spcBef>
              <a:defRPr sz="1800"/>
            </a:lvl1pPr>
            <a:lvl2pPr>
              <a:defRPr sz="1600"/>
            </a:lvl2pPr>
            <a:lvl3pPr>
              <a:spcBef>
                <a:spcPts val="300"/>
              </a:spcBef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EF3274-6313-809C-9FC8-D811FD791303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0608" y="2667003"/>
            <a:ext cx="4876796" cy="3124203"/>
          </a:xfrm>
        </p:spPr>
        <p:txBody>
          <a:bodyPr/>
          <a:lstStyle>
            <a:lvl1pPr>
              <a:spcBef>
                <a:spcPts val="400"/>
              </a:spcBef>
              <a:defRPr sz="1800"/>
            </a:lvl1pPr>
            <a:lvl2pPr>
              <a:defRPr sz="1600"/>
            </a:lvl2pPr>
            <a:lvl3pPr>
              <a:spcBef>
                <a:spcPts val="300"/>
              </a:spcBef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8A079D-B9E8-1787-5AE6-B160CA46C98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E7E67D2-B5BC-4F76-8570-D8814B5E07CB}" type="datetime1">
              <a:rPr lang="en-US"/>
              <a:pPr lvl="0"/>
              <a:t>11/11/2025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CDF243-E7A4-D8A7-4BD7-B1CD47E0A2C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E59C27-A485-5465-52D5-8FD71FC4B91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316C150-0D98-44E5-BD68-A658322D565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341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AA570-667E-D875-8880-0A55CB22505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28346F-3311-1F5C-E55D-A7EA2F43F8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429280" y="2658535"/>
            <a:ext cx="4588934" cy="576264"/>
          </a:xfrm>
        </p:spPr>
        <p:txBody>
          <a:bodyPr anchor="b">
            <a:noAutofit/>
          </a:bodyPr>
          <a:lstStyle>
            <a:lvl1pPr marL="0" indent="0">
              <a:spcBef>
                <a:spcPts val="700"/>
              </a:spcBef>
              <a:buNone/>
              <a:defRPr sz="2800"/>
            </a:lvl1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AD37-094E-5395-0AD9-8653EC8B831F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1141408" y="3243257"/>
            <a:ext cx="4876796" cy="2547939"/>
          </a:xfrm>
        </p:spPr>
        <p:txBody>
          <a:bodyPr anchor="t"/>
          <a:lstStyle>
            <a:lvl1pPr>
              <a:spcBef>
                <a:spcPts val="400"/>
              </a:spcBef>
              <a:defRPr sz="1800"/>
            </a:lvl1pPr>
            <a:lvl2pPr>
              <a:defRPr sz="1600"/>
            </a:lvl2pPr>
            <a:lvl3pPr>
              <a:spcBef>
                <a:spcPts val="300"/>
              </a:spcBef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D17595-BE26-50D4-EE6F-CAA453E20444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443136" y="2667003"/>
            <a:ext cx="4604278" cy="576264"/>
          </a:xfrm>
        </p:spPr>
        <p:txBody>
          <a:bodyPr anchor="b">
            <a:noAutofit/>
          </a:bodyPr>
          <a:lstStyle>
            <a:lvl1pPr marL="0" indent="0">
              <a:spcBef>
                <a:spcPts val="700"/>
              </a:spcBef>
              <a:buNone/>
              <a:defRPr sz="2800"/>
            </a:lvl1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98D5CF-E8FE-FF08-79CA-5A62EE7D2856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0608" y="3243257"/>
            <a:ext cx="4876796" cy="2547939"/>
          </a:xfrm>
        </p:spPr>
        <p:txBody>
          <a:bodyPr anchor="t"/>
          <a:lstStyle>
            <a:lvl1pPr>
              <a:spcBef>
                <a:spcPts val="400"/>
              </a:spcBef>
              <a:defRPr sz="1800"/>
            </a:lvl1pPr>
            <a:lvl2pPr>
              <a:defRPr sz="1600"/>
            </a:lvl2pPr>
            <a:lvl3pPr>
              <a:spcBef>
                <a:spcPts val="300"/>
              </a:spcBef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B3FF35-F828-6DB0-B5AF-540708A4489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E834CA2-B958-4935-9571-609671B74DC1}" type="datetime1">
              <a:rPr lang="en-US"/>
              <a:pPr lvl="0"/>
              <a:t>11/11/2025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FCF733-AC47-D18F-02B8-F66400D8CA7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3D7042-B0A9-342A-D69D-959D14C2885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8A379DD-728C-41DF-99AF-F3D8E391B57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551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859F2-5DC1-6C32-2F42-48DB726751A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02AD5A-31BC-89EE-3ED5-216F6182AC8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7EDE133-A552-4187-833C-40A5ACE1438B}" type="datetime1">
              <a:rPr lang="en-US"/>
              <a:pPr lvl="0"/>
              <a:t>11/11/2025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F77808-F6B3-57BF-DCE8-B2E4BA90743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A3EBCA-9D6F-2E0F-57AE-F48309C68FD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AF03811-0DE2-4A04-91EF-21C67B48DCB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42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381A6B-9B41-AB97-DB1A-C144EB2BB8F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254A3A5-9D38-4960-8E5B-66316115A50E}" type="datetime1">
              <a:rPr lang="en-US"/>
              <a:pPr lvl="0"/>
              <a:t>11/11/2025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044F74-64DC-704B-579C-505A89513D5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2C91EE-F537-84EA-65B7-1650569656D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DBE322B-3D98-4C37-A354-8C39E59E8D7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881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A4FB6-1465-0E94-5635-6EBC32E47F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1600200"/>
            <a:ext cx="3549124" cy="1371600"/>
          </a:xfrm>
        </p:spPr>
        <p:txBody>
          <a:bodyPr anchor="b"/>
          <a:lstStyle>
            <a:lvl1pPr>
              <a:defRPr sz="2400"/>
            </a:lvl1pPr>
          </a:lstStyle>
          <a:p>
            <a:pPr lvl="0"/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04F84-BF63-B151-A0F1-D8A1BFEDB771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03815" y="609603"/>
            <a:ext cx="5943600" cy="518160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EB7600-2E2C-83F9-335C-09F9BA82FD0E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141408" y="2971800"/>
            <a:ext cx="3549124" cy="1828800"/>
          </a:xfrm>
        </p:spPr>
        <p:txBody>
          <a:bodyPr/>
          <a:lstStyle>
            <a:lvl1pPr marL="0" indent="0">
              <a:spcBef>
                <a:spcPts val="400"/>
              </a:spcBef>
              <a:buNone/>
              <a:defRPr sz="1600"/>
            </a:lvl1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21B789-4784-B538-5246-2E3CA7755BF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2716F07-0EAA-46D4-9624-6CDBFFFAAF62}" type="datetime1">
              <a:rPr lang="en-US"/>
              <a:pPr lvl="0"/>
              <a:t>11/11/2025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08FF8-4B82-3B15-C5A1-5EF5101523F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E7AC12-94E6-D11A-3503-8CC16CF0871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1CC1097-6275-44BE-B303-896C124E75B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728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201DA-5B15-83F7-FB60-6BEC6D68B0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1600200"/>
            <a:ext cx="5333996" cy="1371600"/>
          </a:xfrm>
        </p:spPr>
        <p:txBody>
          <a:bodyPr anchor="b"/>
          <a:lstStyle>
            <a:lvl1pPr>
              <a:defRPr sz="2800"/>
            </a:lvl1pPr>
          </a:lstStyle>
          <a:p>
            <a:pPr lvl="0"/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DE2234-89CB-1E8F-2A19-8B0020643C23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7433733" y="-18288"/>
            <a:ext cx="3276596" cy="6903720"/>
          </a:xfrm>
          <a:ln w="38103">
            <a:solidFill>
              <a:srgbClr val="363D46"/>
            </a:solidFill>
          </a:ln>
        </p:spPr>
        <p:txBody>
          <a:bodyPr anchor="t" anchorCtr="1"/>
          <a:lstStyle>
            <a:lvl1pPr marL="0" indent="0" algn="ctr">
              <a:spcBef>
                <a:spcPts val="400"/>
              </a:spcBef>
              <a:buNone/>
              <a:defRPr sz="1600"/>
            </a:lvl1pPr>
          </a:lstStyle>
          <a:p>
            <a:pPr lvl="0"/>
            <a:r>
              <a:rPr lang="pl-PL"/>
              <a:t>Kliknij ikonę, aby dodać obraz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1C4F48-3F87-D374-3B4F-35E0394DD91B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141408" y="2971800"/>
            <a:ext cx="5333996" cy="1828800"/>
          </a:xfrm>
        </p:spPr>
        <p:txBody>
          <a:bodyPr/>
          <a:lstStyle>
            <a:lvl1pPr marL="0" indent="0">
              <a:spcBef>
                <a:spcPts val="400"/>
              </a:spcBef>
              <a:buNone/>
              <a:defRPr sz="1800"/>
            </a:lvl1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EBEB72-F0BA-FEF8-9644-919B65D85E8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6399208" y="5883277"/>
            <a:ext cx="9144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B94113F9-A956-4758-BFA1-8B78A2B1F789}" type="datetime1">
              <a:rPr lang="en-US"/>
              <a:pPr lvl="0"/>
              <a:t>11/11/2025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8D30B8-576C-7DF0-DAD3-275D5663E7C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1141408" y="5883277"/>
            <a:ext cx="5105396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8BEF5C-59C7-E655-8A44-2DA3DC03AE5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0742608" y="5883277"/>
            <a:ext cx="32256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297A607B-2393-4DAC-BA04-2BFA1615704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851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947520-4A64-C4B4-3B09-9A7BF2DD5F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9905996" cy="19049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AAC29A-F025-8FA8-6B2D-1958A08C90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41408" y="2667003"/>
            <a:ext cx="9905996" cy="312420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F26E9-3D5B-AE81-BD3E-B8B8972EDE6B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837611" y="5883277"/>
            <a:ext cx="1600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0" b="1" i="0" u="none" strike="noStrike" kern="1200" cap="none" spc="0" baseline="0">
                <a:solidFill>
                  <a:srgbClr val="BFBFBF"/>
                </a:solidFill>
                <a:effectLst>
                  <a:outerShdw dist="38096" dir="2700000">
                    <a:srgbClr val="000000"/>
                  </a:outerShdw>
                </a:effectLst>
                <a:uFillTx/>
                <a:latin typeface="Century Gothic"/>
              </a:defRPr>
            </a:lvl1pPr>
          </a:lstStyle>
          <a:p>
            <a:pPr lvl="0"/>
            <a:fld id="{DD82DBF0-FA9A-45D9-8204-440E470AF0B5}" type="datetime1">
              <a:rPr lang="en-US"/>
              <a:pPr lvl="0"/>
              <a:t>11/11/2025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01E807-CD84-3106-F94A-F8D5199EE7E2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1141408" y="5883277"/>
            <a:ext cx="7543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0" b="1" i="0" u="none" strike="noStrike" kern="1200" cap="none" spc="0" baseline="0">
                <a:solidFill>
                  <a:srgbClr val="BFBFBF"/>
                </a:solidFill>
                <a:effectLst>
                  <a:outerShdw dist="38096" dir="2700000">
                    <a:srgbClr val="000000"/>
                  </a:outerShdw>
                </a:effectLst>
                <a:uFillTx/>
                <a:latin typeface="Century Gothic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0741E-D5E9-C235-524E-A59D8044D7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0514008" y="5883277"/>
            <a:ext cx="551163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0" b="1" i="0" u="none" strike="noStrike" kern="1200" cap="none" spc="0" baseline="0">
                <a:solidFill>
                  <a:srgbClr val="BFBFBF"/>
                </a:solidFill>
                <a:effectLst>
                  <a:outerShdw dist="38096" dir="2700000">
                    <a:srgbClr val="000000"/>
                  </a:outerShdw>
                </a:effectLst>
                <a:uFillTx/>
                <a:latin typeface="Century Gothic"/>
              </a:defRPr>
            </a:lvl1pPr>
          </a:lstStyle>
          <a:p>
            <a:pPr lvl="0"/>
            <a:fld id="{70DE11B9-BFE4-4A4E-8988-5815E004DCD3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marL="0" marR="0" lvl="0" indent="0" algn="l" defTabSz="4572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lang="pl-PL" sz="3200" b="0" i="0" u="none" strike="noStrike" kern="1200" cap="all" spc="0" baseline="0">
          <a:solidFill>
            <a:srgbClr val="000000"/>
          </a:solidFill>
          <a:effectLst>
            <a:outerShdw dist="38099" dir="14040142">
              <a:srgbClr val="000000"/>
            </a:outerShdw>
          </a:effectLst>
          <a:uFillTx/>
          <a:latin typeface="Century Gothic"/>
        </a:defRPr>
      </a:lvl1pPr>
    </p:titleStyle>
    <p:bodyStyle>
      <a:lvl1pPr marL="285750" marR="0" lvl="0" indent="-285750" algn="l" defTabSz="457200" rtl="0" fontAlgn="auto" hangingPunct="1">
        <a:lnSpc>
          <a:spcPct val="100000"/>
        </a:lnSpc>
        <a:spcBef>
          <a:spcPts val="500"/>
        </a:spcBef>
        <a:spcAft>
          <a:spcPts val="600"/>
        </a:spcAft>
        <a:buClr>
          <a:srgbClr val="FFFFFF"/>
        </a:buClr>
        <a:buSzPct val="100000"/>
        <a:buFont typeface="Arial"/>
        <a:buChar char="•"/>
        <a:tabLst/>
        <a:defRPr lang="pl-PL" sz="2000" b="0" i="0" u="none" strike="noStrike" kern="1200" cap="small" spc="0" baseline="0">
          <a:solidFill>
            <a:srgbClr val="000000"/>
          </a:solidFill>
          <a:effectLst>
            <a:outerShdw dist="12696" dir="13859648">
              <a:srgbClr val="000000"/>
            </a:outerShdw>
          </a:effectLst>
          <a:uFillTx/>
          <a:latin typeface="Century Gothic"/>
        </a:defRPr>
      </a:lvl1pPr>
      <a:lvl2pPr marL="742950" marR="0" lvl="1" indent="-285750" algn="l" defTabSz="457200" rtl="0" fontAlgn="auto" hangingPunct="1">
        <a:lnSpc>
          <a:spcPct val="100000"/>
        </a:lnSpc>
        <a:spcBef>
          <a:spcPts val="400"/>
        </a:spcBef>
        <a:spcAft>
          <a:spcPts val="600"/>
        </a:spcAft>
        <a:buClr>
          <a:srgbClr val="FFFFFF"/>
        </a:buClr>
        <a:buSzPct val="100000"/>
        <a:buFont typeface="Arial"/>
        <a:buChar char="•"/>
        <a:tabLst/>
        <a:defRPr lang="pl-PL" sz="1800" b="0" i="0" u="none" strike="noStrike" kern="1200" cap="small" spc="0" baseline="0">
          <a:solidFill>
            <a:srgbClr val="000000"/>
          </a:solidFill>
          <a:effectLst>
            <a:outerShdw dist="12696" dir="13859648">
              <a:srgbClr val="000000"/>
            </a:outerShdw>
          </a:effectLst>
          <a:uFillTx/>
          <a:latin typeface="Century Gothic"/>
        </a:defRPr>
      </a:lvl2pPr>
      <a:lvl3pPr marL="1200150" marR="0" lvl="2" indent="-285750" algn="l" defTabSz="457200" rtl="0" fontAlgn="auto" hangingPunct="1">
        <a:lnSpc>
          <a:spcPct val="100000"/>
        </a:lnSpc>
        <a:spcBef>
          <a:spcPts val="400"/>
        </a:spcBef>
        <a:spcAft>
          <a:spcPts val="600"/>
        </a:spcAft>
        <a:buClr>
          <a:srgbClr val="FFFFFF"/>
        </a:buClr>
        <a:buSzPct val="100000"/>
        <a:buFont typeface="Arial"/>
        <a:buChar char="•"/>
        <a:tabLst/>
        <a:defRPr lang="pl-PL" sz="1600" b="0" i="0" u="none" strike="noStrike" kern="1200" cap="small" spc="0" baseline="0">
          <a:solidFill>
            <a:srgbClr val="000000"/>
          </a:solidFill>
          <a:effectLst>
            <a:outerShdw dist="12696" dir="13859648">
              <a:srgbClr val="000000"/>
            </a:outerShdw>
          </a:effectLst>
          <a:uFillTx/>
          <a:latin typeface="Century Gothic"/>
        </a:defRPr>
      </a:lvl3pPr>
      <a:lvl4pPr marL="1543050" marR="0" lvl="3" indent="-171450" algn="l" defTabSz="457200" rtl="0" fontAlgn="auto" hangingPunct="1">
        <a:lnSpc>
          <a:spcPct val="100000"/>
        </a:lnSpc>
        <a:spcBef>
          <a:spcPts val="300"/>
        </a:spcBef>
        <a:spcAft>
          <a:spcPts val="600"/>
        </a:spcAft>
        <a:buClr>
          <a:srgbClr val="FFFFFF"/>
        </a:buClr>
        <a:buSzPct val="100000"/>
        <a:buFont typeface="Arial"/>
        <a:buChar char="•"/>
        <a:tabLst/>
        <a:defRPr lang="pl-PL" sz="1400" b="0" i="0" u="none" strike="noStrike" kern="1200" cap="small" spc="0" baseline="0">
          <a:solidFill>
            <a:srgbClr val="000000"/>
          </a:solidFill>
          <a:effectLst>
            <a:outerShdw dist="12696" dir="13859648">
              <a:srgbClr val="000000"/>
            </a:outerShdw>
          </a:effectLst>
          <a:uFillTx/>
          <a:latin typeface="Century Gothic"/>
        </a:defRPr>
      </a:lvl4pPr>
      <a:lvl5pPr marL="2000250" marR="0" lvl="4" indent="-171450" algn="l" defTabSz="457200" rtl="0" fontAlgn="auto" hangingPunct="1">
        <a:lnSpc>
          <a:spcPct val="100000"/>
        </a:lnSpc>
        <a:spcBef>
          <a:spcPts val="300"/>
        </a:spcBef>
        <a:spcAft>
          <a:spcPts val="600"/>
        </a:spcAft>
        <a:buClr>
          <a:srgbClr val="FFFFFF"/>
        </a:buClr>
        <a:buSzPct val="100000"/>
        <a:buFont typeface="Arial"/>
        <a:buChar char="•"/>
        <a:tabLst/>
        <a:defRPr lang="pl-PL" sz="1400" b="0" i="0" u="none" strike="noStrike" kern="1200" cap="small" spc="0" baseline="0">
          <a:solidFill>
            <a:srgbClr val="000000"/>
          </a:solidFill>
          <a:effectLst>
            <a:outerShdw dist="12696" dir="13859648">
              <a:srgbClr val="000000"/>
            </a:outerShdw>
          </a:effectLst>
          <a:uFillTx/>
          <a:latin typeface="Century Gothic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Olejek z ropy naftowej">
            <a:extLst>
              <a:ext uri="{FF2B5EF4-FFF2-40B4-BE49-F238E27FC236}">
                <a16:creationId xmlns:a16="http://schemas.microsoft.com/office/drawing/2014/main" id="{042F2E3F-F36C-4676-E6B7-D812ADCC075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</a:blip>
          <a:srcRect t="14571" b="1181"/>
          <a:stretch>
            <a:fillRect/>
          </a:stretch>
        </p:blipFill>
        <p:spPr>
          <a:xfrm>
            <a:off x="18" y="0"/>
            <a:ext cx="12191978" cy="6857990"/>
          </a:xfrm>
          <a:prstGeom prst="rect">
            <a:avLst/>
          </a:prstGeom>
          <a:noFill/>
          <a:ln cap="rnd">
            <a:noFill/>
          </a:ln>
        </p:spPr>
      </p:pic>
      <p:sp>
        <p:nvSpPr>
          <p:cNvPr id="3" name="Tytuł 1">
            <a:extLst>
              <a:ext uri="{FF2B5EF4-FFF2-40B4-BE49-F238E27FC236}">
                <a16:creationId xmlns:a16="http://schemas.microsoft.com/office/drawing/2014/main" id="{2F0320A6-34C5-4BEC-7435-9E4EBD6A004E}"/>
              </a:ext>
            </a:extLst>
          </p:cNvPr>
          <p:cNvSpPr txBox="1"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l-PL" sz="2000" dirty="0">
                <a:solidFill>
                  <a:schemeClr val="bg1"/>
                </a:solidFill>
              </a:rPr>
              <a:t>Politechnika Lubelska Wydział Elektrotechniki i Informatyki</a:t>
            </a:r>
            <a:br>
              <a:rPr lang="pl-PL" sz="2000" dirty="0">
                <a:solidFill>
                  <a:schemeClr val="bg1"/>
                </a:solidFill>
              </a:rPr>
            </a:br>
            <a:br>
              <a:rPr lang="pl-PL" sz="2000" dirty="0">
                <a:solidFill>
                  <a:schemeClr val="bg1"/>
                </a:solidFill>
              </a:rPr>
            </a:br>
            <a:r>
              <a:rPr lang="pl-PL" sz="2000" dirty="0">
                <a:solidFill>
                  <a:schemeClr val="bg1"/>
                </a:solidFill>
              </a:rPr>
              <a:t> Praca dyplomowa inżynierska</a:t>
            </a:r>
            <a:br>
              <a:rPr lang="pl-PL" sz="2000" dirty="0">
                <a:solidFill>
                  <a:schemeClr val="bg1"/>
                </a:solidFill>
              </a:rPr>
            </a:br>
            <a:br>
              <a:rPr lang="pl-PL" sz="2000" dirty="0">
                <a:solidFill>
                  <a:schemeClr val="bg1"/>
                </a:solidFill>
                <a:effectLst/>
              </a:rPr>
            </a:br>
            <a:r>
              <a:rPr lang="pl-PL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Rozwiązania techniczno-informatyczne wspierające inteligentny ogród</a:t>
            </a:r>
            <a:br>
              <a:rPr lang="pl-P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pl-PL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Podtytuł 2">
            <a:extLst>
              <a:ext uri="{FF2B5EF4-FFF2-40B4-BE49-F238E27FC236}">
                <a16:creationId xmlns:a16="http://schemas.microsoft.com/office/drawing/2014/main" id="{9334FF59-F5B2-69B1-B130-E2943C632C7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04846" y="4152903"/>
            <a:ext cx="5333996" cy="1904996"/>
          </a:xfrm>
        </p:spPr>
        <p:txBody>
          <a:bodyPr/>
          <a:lstStyle/>
          <a:p>
            <a:pPr lvl="0"/>
            <a:r>
              <a:rPr lang="pl-PL" dirty="0">
                <a:solidFill>
                  <a:schemeClr val="bg1"/>
                </a:solidFill>
              </a:rPr>
              <a:t>Promotor</a:t>
            </a:r>
          </a:p>
          <a:p>
            <a:pPr lvl="0"/>
            <a:r>
              <a:rPr lang="pl-PL" dirty="0">
                <a:solidFill>
                  <a:schemeClr val="bg1"/>
                </a:solidFill>
              </a:rPr>
              <a:t>dr inż. Tomasz </a:t>
            </a:r>
            <a:r>
              <a:rPr lang="pl-PL" dirty="0" err="1">
                <a:solidFill>
                  <a:schemeClr val="bg1"/>
                </a:solidFill>
              </a:rPr>
              <a:t>szymczyk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E4B21D98-F5D1-C2E2-07F6-F9C8B287FCB0}"/>
              </a:ext>
            </a:extLst>
          </p:cNvPr>
          <p:cNvSpPr txBox="1"/>
          <p:nvPr/>
        </p:nvSpPr>
        <p:spPr>
          <a:xfrm>
            <a:off x="7702548" y="4152903"/>
            <a:ext cx="4000500" cy="923333"/>
          </a:xfrm>
          <a:prstGeom prst="rect">
            <a:avLst/>
          </a:prstGeom>
          <a:noFill/>
          <a:ln cap="rnd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l-PL" sz="1800" b="0" i="0" u="none" strike="noStrike" kern="1200" cap="none" spc="0" baseline="0">
                <a:solidFill>
                  <a:srgbClr val="FFFFFF"/>
                </a:solidFill>
                <a:uFillTx/>
                <a:latin typeface="Century Gothic"/>
              </a:rPr>
              <a:t>Wykonali</a:t>
            </a:r>
          </a:p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l-PL" sz="1800" b="0" i="0" u="none" strike="noStrike" kern="1200" cap="none" spc="0" baseline="0">
                <a:solidFill>
                  <a:srgbClr val="FFFFFF"/>
                </a:solidFill>
                <a:uFillTx/>
                <a:latin typeface="Century Gothic"/>
              </a:rPr>
              <a:t>Michał Rutyna</a:t>
            </a:r>
          </a:p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l-PL" sz="1800" b="0" i="0" u="none" strike="noStrike" kern="1200" cap="none" spc="0" baseline="0">
                <a:solidFill>
                  <a:srgbClr val="FFFFFF"/>
                </a:solidFill>
                <a:uFillTx/>
                <a:latin typeface="Century Gothic"/>
              </a:rPr>
              <a:t>Mikołaj Sałek</a:t>
            </a:r>
          </a:p>
        </p:txBody>
      </p:sp>
      <p:sp>
        <p:nvSpPr>
          <p:cNvPr id="6" name="pole tekstowe 7">
            <a:extLst>
              <a:ext uri="{FF2B5EF4-FFF2-40B4-BE49-F238E27FC236}">
                <a16:creationId xmlns:a16="http://schemas.microsoft.com/office/drawing/2014/main" id="{951DFD7F-5950-8ABB-58C0-3B59ED59B9DB}"/>
              </a:ext>
            </a:extLst>
          </p:cNvPr>
          <p:cNvSpPr txBox="1"/>
          <p:nvPr/>
        </p:nvSpPr>
        <p:spPr>
          <a:xfrm>
            <a:off x="4781534" y="5587998"/>
            <a:ext cx="1962146" cy="369335"/>
          </a:xfrm>
          <a:prstGeom prst="rect">
            <a:avLst/>
          </a:prstGeom>
          <a:noFill/>
          <a:ln cap="rnd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l-PL" sz="1800" b="0" i="0" u="none" strike="noStrike" kern="1200" cap="none" spc="0" baseline="0">
                <a:solidFill>
                  <a:srgbClr val="FFFFFF"/>
                </a:solidFill>
                <a:uFillTx/>
                <a:latin typeface="Century Gothic"/>
              </a:rPr>
              <a:t>Lublin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4">
            <a:extLst>
              <a:ext uri="{FF2B5EF4-FFF2-40B4-BE49-F238E27FC236}">
                <a16:creationId xmlns:a16="http://schemas.microsoft.com/office/drawing/2014/main" id="{94E48206-C737-60B1-5257-18DF1188E2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985" y="0"/>
            <a:ext cx="11248034" cy="6858000"/>
          </a:xfrm>
          <a:prstGeom prst="rect">
            <a:avLst/>
          </a:prstGeom>
          <a:noFill/>
          <a:ln cap="rnd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4">
            <a:extLst>
              <a:ext uri="{FF2B5EF4-FFF2-40B4-BE49-F238E27FC236}">
                <a16:creationId xmlns:a16="http://schemas.microsoft.com/office/drawing/2014/main" id="{B3F9EAA5-E76C-39DA-013F-137B28AA2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158" y="0"/>
            <a:ext cx="8739688" cy="6858000"/>
          </a:xfrm>
          <a:prstGeom prst="rect">
            <a:avLst/>
          </a:prstGeom>
          <a:noFill/>
          <a:ln cap="rnd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97FBED5-A78B-19A5-F79C-0B471E03096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l-PL" dirty="0">
                <a:solidFill>
                  <a:schemeClr val="bg1"/>
                </a:solidFill>
              </a:rPr>
              <a:t>Widoki aplikacji	</a:t>
            </a:r>
          </a:p>
        </p:txBody>
      </p:sp>
      <p:pic>
        <p:nvPicPr>
          <p:cNvPr id="3" name="Obraz 9" descr="Obraz zawierający tekst, zrzut ekranu, design&#10;&#10;Zawartość wygenerowana przez AI może być niepoprawna.">
            <a:extLst>
              <a:ext uri="{FF2B5EF4-FFF2-40B4-BE49-F238E27FC236}">
                <a16:creationId xmlns:a16="http://schemas.microsoft.com/office/drawing/2014/main" id="{DF172B1E-F29F-ED36-FD1D-0AA530991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5941" y="-98437"/>
            <a:ext cx="4574066" cy="6623054"/>
          </a:xfrm>
          <a:prstGeom prst="rect">
            <a:avLst/>
          </a:prstGeom>
          <a:noFill/>
          <a:ln cap="rnd">
            <a:noFill/>
          </a:ln>
          <a:effectLst>
            <a:outerShdw dist="12003" dir="900386" algn="tl">
              <a:srgbClr val="000000">
                <a:alpha val="30000"/>
              </a:srgbClr>
            </a:outerShdw>
          </a:effectLst>
        </p:spPr>
      </p:pic>
      <p:pic>
        <p:nvPicPr>
          <p:cNvPr id="4" name="Obraz 15" descr="Obraz zawierający tekst, zrzut ekranu, oprogramowanie&#10;&#10;Zawartość wygenerowana przez AI może być niepoprawna.">
            <a:extLst>
              <a:ext uri="{FF2B5EF4-FFF2-40B4-BE49-F238E27FC236}">
                <a16:creationId xmlns:a16="http://schemas.microsoft.com/office/drawing/2014/main" id="{C1F5160A-F853-B4AC-A0E9-F267730AB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7317" y="2162171"/>
            <a:ext cx="1961826" cy="4362446"/>
          </a:xfrm>
          <a:prstGeom prst="rect">
            <a:avLst/>
          </a:prstGeom>
          <a:noFill/>
          <a:ln cap="rnd"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4C46090-3B24-1B8B-8487-9D1AEAD3254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l-PL" dirty="0">
                <a:solidFill>
                  <a:schemeClr val="bg1"/>
                </a:solidFill>
              </a:rPr>
              <a:t>Testy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4FA4B28-7E8F-66D8-2B04-BA5611CC058A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13B9111-CBA5-02ED-0026-5AA53DA91CD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l-PL" dirty="0">
                <a:solidFill>
                  <a:schemeClr val="bg1"/>
                </a:solidFill>
              </a:rPr>
              <a:t>Podsumowanie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7C9BB0A-E1F1-234E-06E7-1F3AD09FABA7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90000"/>
              </a:lnSpc>
              <a:buNone/>
            </a:pPr>
            <a:r>
              <a:rPr lang="en-GB" dirty="0">
                <a:solidFill>
                  <a:schemeClr val="bg1"/>
                </a:solidFill>
              </a:rPr>
              <a:t>Celem </a:t>
            </a:r>
            <a:r>
              <a:rPr lang="en-GB" dirty="0" err="1">
                <a:solidFill>
                  <a:schemeClr val="bg1"/>
                </a:solidFill>
              </a:rPr>
              <a:t>pracy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pl-PL" dirty="0">
                <a:solidFill>
                  <a:schemeClr val="bg1"/>
                </a:solidFill>
              </a:rPr>
              <a:t>było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stworzenie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systemu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obsługi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ogrodu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opartego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pl-PL" dirty="0">
                <a:solidFill>
                  <a:schemeClr val="bg1"/>
                </a:solidFill>
              </a:rPr>
              <a:t>o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mikrokontroler</a:t>
            </a:r>
            <a:r>
              <a:rPr lang="pl-PL" dirty="0">
                <a:solidFill>
                  <a:schemeClr val="bg1"/>
                </a:solidFill>
              </a:rPr>
              <a:t> zapewniający komunikację bezprzewodową</a:t>
            </a:r>
            <a:r>
              <a:rPr lang="en-GB" dirty="0">
                <a:solidFill>
                  <a:schemeClr val="bg1"/>
                </a:solidFill>
              </a:rPr>
              <a:t>.</a:t>
            </a:r>
            <a:r>
              <a:rPr lang="pl-PL" dirty="0">
                <a:solidFill>
                  <a:schemeClr val="bg1"/>
                </a:solidFill>
              </a:rPr>
              <a:t> W celu uproszczenia konfiguracji urządzania i prezentacji danych atmosferycznych ze stacji pogodowej, stworzono aplikację mobilną</a:t>
            </a:r>
            <a:r>
              <a:rPr lang="en-GB" dirty="0">
                <a:solidFill>
                  <a:schemeClr val="bg1"/>
                </a:solidFill>
              </a:rPr>
              <a:t>.</a:t>
            </a:r>
            <a:r>
              <a:rPr lang="pl-PL" dirty="0">
                <a:solidFill>
                  <a:schemeClr val="bg1"/>
                </a:solidFill>
              </a:rPr>
              <a:t> Jej bardzo ważną funkcjonalnością są tworzone przez użytkownika alarmy, informujące o przekroczeniu konkretnej wielkości poza zdefiniowany zakres. Zapis danych został osiągnięty dzięki rozwiązaniom chmurowym, w których pośredniczy autorska aplikacja serwerowa.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BDA3960-178A-DD63-5227-D226CD8CC80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l-PL" dirty="0" err="1">
                <a:solidFill>
                  <a:schemeClr val="bg1"/>
                </a:solidFill>
              </a:rPr>
              <a:t>bibliografiA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9628925-46B3-5C86-9E8B-57BDA75FEE56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Linki do zdjęć? w przykładowej prezentacji tego nie ma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8E7F78-C085-2E62-69A4-96CF3CE8D52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l-PL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061A272-3ABC-B0A5-7B41-43B63E66411A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pl-PL" sz="1400" dirty="0">
                <a:solidFill>
                  <a:schemeClr val="bg1"/>
                </a:solidFill>
              </a:rPr>
              <a:t>Cel Pracy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pl-PL" sz="1400" dirty="0">
                <a:solidFill>
                  <a:schemeClr val="bg1"/>
                </a:solidFill>
              </a:rPr>
              <a:t>zakres pracy i podział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pl-PL" sz="1400" dirty="0">
                <a:solidFill>
                  <a:schemeClr val="bg1"/>
                </a:solidFill>
              </a:rPr>
              <a:t>Inteligentny ogród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pl-PL" sz="1400" dirty="0">
                <a:solidFill>
                  <a:schemeClr val="bg1"/>
                </a:solidFill>
              </a:rPr>
              <a:t>Przegląd rynku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pl-PL" sz="1400" dirty="0">
                <a:solidFill>
                  <a:schemeClr val="bg1"/>
                </a:solidFill>
              </a:rPr>
              <a:t>Zastosowane technologie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pl-PL" sz="1400" dirty="0">
                <a:solidFill>
                  <a:schemeClr val="bg1"/>
                </a:solidFill>
              </a:rPr>
              <a:t>Wymagania Projektu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pl-PL" sz="1400" dirty="0">
                <a:solidFill>
                  <a:schemeClr val="bg1"/>
                </a:solidFill>
              </a:rPr>
              <a:t>Diagramy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pl-PL" sz="1400" dirty="0">
                <a:solidFill>
                  <a:schemeClr val="bg1"/>
                </a:solidFill>
              </a:rPr>
              <a:t>Widoki aplikacji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pl-PL" sz="1400" dirty="0">
                <a:solidFill>
                  <a:schemeClr val="bg1"/>
                </a:solidFill>
              </a:rPr>
              <a:t>Podsumowanie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pl-PL" sz="1400" dirty="0">
                <a:solidFill>
                  <a:schemeClr val="bg1"/>
                </a:solidFill>
              </a:rPr>
              <a:t>Literatura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AEDDAEB-86A1-E436-BB6E-9C254AC0E70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 anchorCtr="1"/>
          <a:lstStyle/>
          <a:p>
            <a:pPr lvl="0" algn="ctr"/>
            <a:r>
              <a:rPr lang="pl-PL" dirty="0">
                <a:solidFill>
                  <a:schemeClr val="bg1"/>
                </a:solidFill>
              </a:rPr>
              <a:t>Cel pracy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F9CCEF9-4EE0-4990-F8DF-F70552956E94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dirty="0">
                <a:solidFill>
                  <a:schemeClr val="bg1"/>
                </a:solidFill>
              </a:rPr>
              <a:t>S</a:t>
            </a:r>
            <a:r>
              <a:rPr lang="en-GB" dirty="0" err="1">
                <a:solidFill>
                  <a:schemeClr val="bg1"/>
                </a:solidFill>
              </a:rPr>
              <a:t>tworzenie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pl-PL" dirty="0">
                <a:solidFill>
                  <a:schemeClr val="bg1"/>
                </a:solidFill>
              </a:rPr>
              <a:t>urządzenia pomiarowego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pl-PL" dirty="0">
                <a:solidFill>
                  <a:schemeClr val="bg1"/>
                </a:solidFill>
              </a:rPr>
              <a:t>parametrów atmosferycznych </a:t>
            </a:r>
            <a:r>
              <a:rPr lang="en-GB" dirty="0" err="1">
                <a:solidFill>
                  <a:schemeClr val="bg1"/>
                </a:solidFill>
              </a:rPr>
              <a:t>ogrodu</a:t>
            </a:r>
            <a:r>
              <a:rPr lang="pl-PL" dirty="0">
                <a:solidFill>
                  <a:schemeClr val="bg1"/>
                </a:solidFill>
              </a:rPr>
              <a:t> w oparciu o mikrokontroler</a:t>
            </a:r>
          </a:p>
          <a:p>
            <a:pPr lvl="0"/>
            <a:r>
              <a:rPr lang="pl-PL" dirty="0">
                <a:solidFill>
                  <a:schemeClr val="bg1"/>
                </a:solidFill>
              </a:rPr>
              <a:t>Stworzenie </a:t>
            </a:r>
            <a:r>
              <a:rPr lang="en-GB" dirty="0" err="1">
                <a:solidFill>
                  <a:schemeClr val="bg1"/>
                </a:solidFill>
              </a:rPr>
              <a:t>aplikacj</a:t>
            </a:r>
            <a:r>
              <a:rPr lang="pl-PL" dirty="0">
                <a:solidFill>
                  <a:schemeClr val="bg1"/>
                </a:solidFill>
              </a:rPr>
              <a:t>i </a:t>
            </a:r>
            <a:r>
              <a:rPr lang="en-GB" dirty="0" err="1">
                <a:solidFill>
                  <a:schemeClr val="bg1"/>
                </a:solidFill>
              </a:rPr>
              <a:t>mobil</a:t>
            </a:r>
            <a:r>
              <a:rPr lang="pl-PL" dirty="0" err="1">
                <a:solidFill>
                  <a:schemeClr val="bg1"/>
                </a:solidFill>
              </a:rPr>
              <a:t>nej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umożliwiając</a:t>
            </a:r>
            <a:r>
              <a:rPr lang="pl-PL" dirty="0">
                <a:solidFill>
                  <a:schemeClr val="bg1"/>
                </a:solidFill>
              </a:rPr>
              <a:t>ej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ergonomiczne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korzystanie</a:t>
            </a:r>
            <a:r>
              <a:rPr lang="en-GB" dirty="0">
                <a:solidFill>
                  <a:schemeClr val="bg1"/>
                </a:solidFill>
              </a:rPr>
              <a:t> z system</a:t>
            </a:r>
            <a:r>
              <a:rPr lang="pl-PL" dirty="0">
                <a:solidFill>
                  <a:schemeClr val="bg1"/>
                </a:solidFill>
              </a:rPr>
              <a:t>u</a:t>
            </a:r>
          </a:p>
          <a:p>
            <a:r>
              <a:rPr lang="pl-PL" dirty="0">
                <a:solidFill>
                  <a:schemeClr val="bg1"/>
                </a:solidFill>
              </a:rPr>
              <a:t>Umożliwienie zdalnego </a:t>
            </a:r>
            <a:r>
              <a:rPr lang="en-GB" dirty="0" err="1">
                <a:solidFill>
                  <a:schemeClr val="bg1"/>
                </a:solidFill>
              </a:rPr>
              <a:t>monitorowania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parametrów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atmosferycznych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i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glebowych</a:t>
            </a:r>
            <a:r>
              <a:rPr lang="en-GB" dirty="0">
                <a:solidFill>
                  <a:schemeClr val="bg1"/>
                </a:solidFill>
              </a:rPr>
              <a:t> w </a:t>
            </a:r>
            <a:r>
              <a:rPr lang="en-GB" dirty="0" err="1">
                <a:solidFill>
                  <a:schemeClr val="bg1"/>
                </a:solidFill>
              </a:rPr>
              <a:t>ogrodzie</a:t>
            </a:r>
            <a:endParaRPr lang="pl-PL" dirty="0"/>
          </a:p>
          <a:p>
            <a:pPr lvl="0"/>
            <a:endParaRPr lang="pl-PL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8D08260-84E4-1D67-BD55-3A71BFD12F2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l-PL" dirty="0">
                <a:solidFill>
                  <a:schemeClr val="bg1"/>
                </a:solidFill>
              </a:rPr>
              <a:t>zakres pracy i podział</a:t>
            </a:r>
          </a:p>
        </p:txBody>
      </p:sp>
      <p:graphicFrame>
        <p:nvGraphicFramePr>
          <p:cNvPr id="3" name="Symbol zastępczy zawartości 3">
            <a:extLst>
              <a:ext uri="{FF2B5EF4-FFF2-40B4-BE49-F238E27FC236}">
                <a16:creationId xmlns:a16="http://schemas.microsoft.com/office/drawing/2014/main" id="{D4F38EA6-8FE1-8271-A346-5D9C2E22BA5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41408" y="2667003"/>
          <a:ext cx="9905994" cy="2382524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3301998">
                  <a:extLst>
                    <a:ext uri="{9D8B030D-6E8A-4147-A177-3AD203B41FA5}">
                      <a16:colId xmlns:a16="http://schemas.microsoft.com/office/drawing/2014/main" val="764315824"/>
                    </a:ext>
                  </a:extLst>
                </a:gridCol>
                <a:gridCol w="3301998">
                  <a:extLst>
                    <a:ext uri="{9D8B030D-6E8A-4147-A177-3AD203B41FA5}">
                      <a16:colId xmlns:a16="http://schemas.microsoft.com/office/drawing/2014/main" val="1307969564"/>
                    </a:ext>
                  </a:extLst>
                </a:gridCol>
                <a:gridCol w="3301998">
                  <a:extLst>
                    <a:ext uri="{9D8B030D-6E8A-4147-A177-3AD203B41FA5}">
                      <a16:colId xmlns:a16="http://schemas.microsoft.com/office/drawing/2014/main" val="1778940326"/>
                    </a:ext>
                  </a:extLst>
                </a:gridCol>
              </a:tblGrid>
              <a:tr h="370844">
                <a:tc>
                  <a:txBody>
                    <a:bodyPr/>
                    <a:lstStyle/>
                    <a:p>
                      <a:pPr lvl="0"/>
                      <a:r>
                        <a:rPr lang="pl-PL"/>
                        <a:t>Mikołaj Sałek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pl-PL"/>
                        <a:t>Michał Rutyna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pl-PL"/>
                        <a:t>Część wspólna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8204800"/>
                  </a:ext>
                </a:extLst>
              </a:tr>
              <a:tr h="370844">
                <a:tc>
                  <a:txBody>
                    <a:bodyPr/>
                    <a:lstStyle/>
                    <a:p>
                      <a:pPr marL="285750" lvl="0" indent="-285750">
                        <a:buSzPct val="100000"/>
                        <a:buFont typeface="Arial" pitchFamily="34"/>
                        <a:buChar char="•"/>
                      </a:pPr>
                      <a:r>
                        <a:rPr lang="pl-PL" sz="1800" kern="1200">
                          <a:solidFill>
                            <a:srgbClr val="000000"/>
                          </a:solidFill>
                          <a:latin typeface="Century Gothic"/>
                        </a:rPr>
                        <a:t>Ogólny projekt systemu</a:t>
                      </a:r>
                    </a:p>
                    <a:p>
                      <a:pPr marL="285750" lvl="0" indent="-285750">
                        <a:buSzPct val="100000"/>
                        <a:buFont typeface="Arial" pitchFamily="34"/>
                        <a:buChar char="•"/>
                      </a:pPr>
                      <a:r>
                        <a:rPr lang="pl-PL" sz="1800" kern="1200">
                          <a:solidFill>
                            <a:srgbClr val="000000"/>
                          </a:solidFill>
                          <a:latin typeface="Century Gothic"/>
                        </a:rPr>
                        <a:t>Zaprojektowanie i implementacja systemu mikrokontrolera</a:t>
                      </a:r>
                    </a:p>
                    <a:p>
                      <a:pPr marL="285750" lvl="0" indent="-285750">
                        <a:buSzPct val="100000"/>
                        <a:buFont typeface="Arial" pitchFamily="34"/>
                        <a:buChar char="•"/>
                      </a:pPr>
                      <a:r>
                        <a:rPr lang="en-GB" sz="1800" kern="1200">
                          <a:solidFill>
                            <a:srgbClr val="000000"/>
                          </a:solidFill>
                          <a:latin typeface="Century Gothic"/>
                        </a:rPr>
                        <a:t>Testy jednostkowe i manualne systemu pomiarowego</a:t>
                      </a:r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lvl="0" indent="-285750">
                        <a:buSzPct val="100000"/>
                        <a:buFont typeface="Arial" pitchFamily="34"/>
                        <a:buChar char="•"/>
                      </a:pPr>
                      <a:r>
                        <a:rPr lang="pl-PL" sz="1800" kern="1200">
                          <a:solidFill>
                            <a:srgbClr val="000000"/>
                          </a:solidFill>
                          <a:latin typeface="Century Gothic"/>
                        </a:rPr>
                        <a:t>Implementacja aplikacji mobilnej</a:t>
                      </a:r>
                    </a:p>
                    <a:p>
                      <a:pPr marL="285750" lvl="0" indent="-285750">
                        <a:buSzPct val="100000"/>
                        <a:buFont typeface="Arial" pitchFamily="34"/>
                        <a:buChar char="•"/>
                      </a:pPr>
                      <a:r>
                        <a:rPr lang="pl-PL" sz="1800" kern="1200">
                          <a:solidFill>
                            <a:srgbClr val="000000"/>
                          </a:solidFill>
                          <a:latin typeface="Century Gothic"/>
                        </a:rPr>
                        <a:t>Implementacja i projekt bazy danych</a:t>
                      </a:r>
                    </a:p>
                    <a:p>
                      <a:pPr marL="285750" lvl="0" indent="-285750">
                        <a:buSzPct val="100000"/>
                        <a:buFont typeface="Arial" pitchFamily="34"/>
                        <a:buChar char="•"/>
                      </a:pPr>
                      <a:r>
                        <a:rPr lang="en-GB" sz="1800" kern="1200">
                          <a:solidFill>
                            <a:srgbClr val="000000"/>
                          </a:solidFill>
                          <a:latin typeface="Century Gothic"/>
                        </a:rPr>
                        <a:t>Testy jednostkowe i integracyjne aplikacji mobilnej i serwera</a:t>
                      </a:r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lvl="0" indent="-285750">
                        <a:buSzPct val="100000"/>
                        <a:buFont typeface="Arial" pitchFamily="34"/>
                        <a:buChar char="•"/>
                      </a:pPr>
                      <a:r>
                        <a:rPr lang="pl-PL" sz="1800" kern="1200">
                          <a:solidFill>
                            <a:srgbClr val="000000"/>
                          </a:solidFill>
                          <a:latin typeface="Century Gothic"/>
                        </a:rPr>
                        <a:t>Implementacja serwera</a:t>
                      </a:r>
                    </a:p>
                    <a:p>
                      <a:pPr marL="285750" lvl="0" indent="-285750">
                        <a:buSzPct val="100000"/>
                        <a:buFont typeface="Arial" pitchFamily="34"/>
                        <a:buChar char="•"/>
                      </a:pPr>
                      <a:r>
                        <a:rPr lang="pl-PL" sz="1800" kern="1200">
                          <a:solidFill>
                            <a:srgbClr val="000000"/>
                          </a:solidFill>
                          <a:latin typeface="Century Gothic"/>
                        </a:rPr>
                        <a:t>Diagramy przypadków użycia, klas, ERD</a:t>
                      </a:r>
                    </a:p>
                    <a:p>
                      <a:pPr marL="285750" lvl="0" indent="-285750">
                        <a:buSzPct val="100000"/>
                        <a:buFont typeface="Arial" pitchFamily="34"/>
                        <a:buChar char="•"/>
                      </a:pPr>
                      <a:r>
                        <a:rPr lang="en-GB" sz="1800" kern="1200">
                          <a:solidFill>
                            <a:srgbClr val="000000"/>
                          </a:solidFill>
                          <a:latin typeface="Century Gothic"/>
                        </a:rPr>
                        <a:t>Przegląd konkurencyjnych rozwiązań</a:t>
                      </a:r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857196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C9E5FF5-19D4-7520-F42C-B195C3ED30B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l-PL" dirty="0">
                <a:solidFill>
                  <a:schemeClr val="bg1"/>
                </a:solidFill>
              </a:rPr>
              <a:t>Inteligentny </a:t>
            </a:r>
            <a:r>
              <a:rPr lang="pl-PL" dirty="0" err="1">
                <a:solidFill>
                  <a:schemeClr val="bg1"/>
                </a:solidFill>
              </a:rPr>
              <a:t>ogróD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1842F43-AA1D-EC92-A7F5-76DFB2A6ED1B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pl-PL" dirty="0">
                <a:solidFill>
                  <a:schemeClr val="bg1"/>
                </a:solidFill>
              </a:rPr>
              <a:t>Z</a:t>
            </a:r>
            <a:r>
              <a:rPr lang="en-GB" dirty="0" err="1">
                <a:solidFill>
                  <a:schemeClr val="bg1"/>
                </a:solidFill>
              </a:rPr>
              <a:t>aawansowan</a:t>
            </a:r>
            <a:r>
              <a:rPr lang="pl-PL" dirty="0">
                <a:solidFill>
                  <a:schemeClr val="bg1"/>
                </a:solidFill>
              </a:rPr>
              <a:t>e</a:t>
            </a:r>
            <a:r>
              <a:rPr lang="en-GB" dirty="0">
                <a:solidFill>
                  <a:schemeClr val="bg1"/>
                </a:solidFill>
              </a:rPr>
              <a:t>, </a:t>
            </a:r>
            <a:r>
              <a:rPr lang="en-GB" dirty="0" err="1">
                <a:solidFill>
                  <a:schemeClr val="bg1"/>
                </a:solidFill>
              </a:rPr>
              <a:t>konfigurowaln</a:t>
            </a:r>
            <a:r>
              <a:rPr lang="pl-PL" dirty="0">
                <a:solidFill>
                  <a:schemeClr val="bg1"/>
                </a:solidFill>
              </a:rPr>
              <a:t>e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pl-PL" dirty="0">
                <a:solidFill>
                  <a:schemeClr val="bg1"/>
                </a:solidFill>
              </a:rPr>
              <a:t>systemy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pomiarow</a:t>
            </a:r>
            <a:r>
              <a:rPr lang="pl-PL" dirty="0">
                <a:solidFill>
                  <a:schemeClr val="bg1"/>
                </a:solidFill>
              </a:rPr>
              <a:t>e</a:t>
            </a:r>
            <a:r>
              <a:rPr lang="en-GB" dirty="0">
                <a:solidFill>
                  <a:schemeClr val="bg1"/>
                </a:solidFill>
              </a:rPr>
              <a:t>, </a:t>
            </a:r>
            <a:r>
              <a:rPr lang="en-GB" dirty="0" err="1">
                <a:solidFill>
                  <a:schemeClr val="bg1"/>
                </a:solidFill>
              </a:rPr>
              <a:t>oferując</a:t>
            </a:r>
            <a:r>
              <a:rPr lang="pl-PL" dirty="0">
                <a:solidFill>
                  <a:schemeClr val="bg1"/>
                </a:solidFill>
              </a:rPr>
              <a:t>e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komunikację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sieciową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i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szeroki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zakres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parametrów</a:t>
            </a:r>
            <a:r>
              <a:rPr lang="en-GB" dirty="0">
                <a:solidFill>
                  <a:schemeClr val="bg1"/>
                </a:solidFill>
              </a:rPr>
              <a:t> do </a:t>
            </a:r>
            <a:r>
              <a:rPr lang="en-GB" dirty="0" err="1">
                <a:solidFill>
                  <a:schemeClr val="bg1"/>
                </a:solidFill>
              </a:rPr>
              <a:t>odczytu</a:t>
            </a:r>
            <a:r>
              <a:rPr lang="pl-PL" dirty="0">
                <a:solidFill>
                  <a:schemeClr val="bg1"/>
                </a:solidFill>
              </a:rPr>
              <a:t>, s</a:t>
            </a:r>
            <a:r>
              <a:rPr lang="en-GB" dirty="0">
                <a:solidFill>
                  <a:schemeClr val="bg1"/>
                </a:solidFill>
              </a:rPr>
              <a:t>ą </a:t>
            </a:r>
            <a:r>
              <a:rPr lang="pl-PL" dirty="0">
                <a:solidFill>
                  <a:schemeClr val="bg1"/>
                </a:solidFill>
              </a:rPr>
              <a:t>oparte o </a:t>
            </a:r>
            <a:r>
              <a:rPr lang="en-GB" dirty="0" err="1">
                <a:solidFill>
                  <a:schemeClr val="bg1"/>
                </a:solidFill>
              </a:rPr>
              <a:t>kosztown</a:t>
            </a:r>
            <a:r>
              <a:rPr lang="pl-PL" dirty="0">
                <a:solidFill>
                  <a:schemeClr val="bg1"/>
                </a:solidFill>
              </a:rPr>
              <a:t>e urządzenia.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pl-PL" dirty="0">
                <a:solidFill>
                  <a:schemeClr val="bg1"/>
                </a:solidFill>
              </a:rPr>
              <a:t>W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kontrze</a:t>
            </a:r>
            <a:r>
              <a:rPr lang="en-GB" dirty="0">
                <a:solidFill>
                  <a:schemeClr val="bg1"/>
                </a:solidFill>
              </a:rPr>
              <a:t> do </a:t>
            </a:r>
            <a:r>
              <a:rPr lang="pl-PL" dirty="0">
                <a:solidFill>
                  <a:schemeClr val="bg1"/>
                </a:solidFill>
              </a:rPr>
              <a:t>nich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pl-PL" dirty="0">
                <a:solidFill>
                  <a:schemeClr val="bg1"/>
                </a:solidFill>
              </a:rPr>
              <a:t>na rynek wprowadzane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pl-PL" dirty="0">
                <a:solidFill>
                  <a:schemeClr val="bg1"/>
                </a:solidFill>
              </a:rPr>
              <a:t>są produkty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tani</a:t>
            </a:r>
            <a:r>
              <a:rPr lang="pl-PL" dirty="0">
                <a:solidFill>
                  <a:schemeClr val="bg1"/>
                </a:solidFill>
              </a:rPr>
              <a:t>e</a:t>
            </a:r>
            <a:r>
              <a:rPr lang="en-GB" dirty="0">
                <a:solidFill>
                  <a:schemeClr val="bg1"/>
                </a:solidFill>
              </a:rPr>
              <a:t>, ale </a:t>
            </a:r>
            <a:r>
              <a:rPr lang="en-GB" dirty="0" err="1">
                <a:solidFill>
                  <a:schemeClr val="bg1"/>
                </a:solidFill>
              </a:rPr>
              <a:t>dając</a:t>
            </a:r>
            <a:r>
              <a:rPr lang="pl-PL" dirty="0">
                <a:solidFill>
                  <a:schemeClr val="bg1"/>
                </a:solidFill>
              </a:rPr>
              <a:t>e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małe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możliwości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pomiarowe</a:t>
            </a:r>
            <a:r>
              <a:rPr lang="en-GB" dirty="0">
                <a:solidFill>
                  <a:schemeClr val="bg1"/>
                </a:solidFill>
              </a:rPr>
              <a:t>, </a:t>
            </a:r>
            <a:r>
              <a:rPr lang="en-GB" dirty="0" err="1">
                <a:solidFill>
                  <a:schemeClr val="bg1"/>
                </a:solidFill>
              </a:rPr>
              <a:t>ograniczające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się</a:t>
            </a:r>
            <a:r>
              <a:rPr lang="en-GB" dirty="0">
                <a:solidFill>
                  <a:schemeClr val="bg1"/>
                </a:solidFill>
              </a:rPr>
              <a:t> do </a:t>
            </a:r>
            <a:r>
              <a:rPr lang="en-GB" dirty="0" err="1">
                <a:solidFill>
                  <a:schemeClr val="bg1"/>
                </a:solidFill>
              </a:rPr>
              <a:t>odczytu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pl-PL" dirty="0">
                <a:solidFill>
                  <a:schemeClr val="bg1"/>
                </a:solidFill>
              </a:rPr>
              <a:t>pojedynczych </a:t>
            </a:r>
            <a:r>
              <a:rPr lang="en-GB" dirty="0" err="1">
                <a:solidFill>
                  <a:schemeClr val="bg1"/>
                </a:solidFill>
              </a:rPr>
              <a:t>wartości</a:t>
            </a:r>
            <a:r>
              <a:rPr lang="en-GB" dirty="0">
                <a:solidFill>
                  <a:schemeClr val="bg1"/>
                </a:solidFill>
              </a:rPr>
              <a:t>. </a:t>
            </a:r>
            <a:r>
              <a:rPr lang="pl-PL" dirty="0">
                <a:solidFill>
                  <a:schemeClr val="bg1"/>
                </a:solidFill>
              </a:rPr>
              <a:t>Motywacją do wykonania tej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prac</a:t>
            </a:r>
            <a:r>
              <a:rPr lang="pl-PL" dirty="0">
                <a:solidFill>
                  <a:schemeClr val="bg1"/>
                </a:solidFill>
              </a:rPr>
              <a:t>y </a:t>
            </a:r>
            <a:r>
              <a:rPr lang="en-GB" dirty="0" err="1">
                <a:solidFill>
                  <a:schemeClr val="bg1"/>
                </a:solidFill>
              </a:rPr>
              <a:t>inżyniersk</a:t>
            </a:r>
            <a:r>
              <a:rPr lang="pl-PL" dirty="0" err="1">
                <a:solidFill>
                  <a:schemeClr val="bg1"/>
                </a:solidFill>
              </a:rPr>
              <a:t>iej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pl-PL" dirty="0">
                <a:solidFill>
                  <a:schemeClr val="bg1"/>
                </a:solidFill>
              </a:rPr>
              <a:t>było stworzenie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pl-PL" dirty="0">
                <a:solidFill>
                  <a:schemeClr val="bg1"/>
                </a:solidFill>
              </a:rPr>
              <a:t>systemu</a:t>
            </a:r>
            <a:r>
              <a:rPr lang="en-GB" dirty="0">
                <a:solidFill>
                  <a:schemeClr val="bg1"/>
                </a:solidFill>
              </a:rPr>
              <a:t>, </a:t>
            </a:r>
            <a:r>
              <a:rPr lang="en-GB" dirty="0" err="1">
                <a:solidFill>
                  <a:schemeClr val="bg1"/>
                </a:solidFill>
              </a:rPr>
              <a:t>które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zaoferuje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wiele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możliwości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pomiarowych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en-GB" dirty="0" err="1">
                <a:solidFill>
                  <a:schemeClr val="bg1"/>
                </a:solidFill>
              </a:rPr>
              <a:t>niski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koszt</a:t>
            </a:r>
            <a:r>
              <a:rPr lang="pl-PL" dirty="0">
                <a:solidFill>
                  <a:schemeClr val="bg1"/>
                </a:solidFill>
              </a:rPr>
              <a:t> i wygodę użytkowania</a:t>
            </a:r>
            <a:r>
              <a:rPr lang="en-GB" dirty="0">
                <a:solidFill>
                  <a:schemeClr val="bg1"/>
                </a:solidFill>
              </a:rPr>
              <a:t>.</a:t>
            </a:r>
            <a:endParaRPr lang="pl-P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1F80FBC-DA94-1E71-CEEB-FD8DC0CDDDF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l-PL" dirty="0">
                <a:solidFill>
                  <a:schemeClr val="bg1"/>
                </a:solidFill>
              </a:rPr>
              <a:t>Zastosowane technologie</a:t>
            </a:r>
          </a:p>
        </p:txBody>
      </p:sp>
      <p:pic>
        <p:nvPicPr>
          <p:cNvPr id="3" name="Picture 2" descr="Android Developers Blog: What's New with Android Jetpack and Jetpack Compose">
            <a:extLst>
              <a:ext uri="{FF2B5EF4-FFF2-40B4-BE49-F238E27FC236}">
                <a16:creationId xmlns:a16="http://schemas.microsoft.com/office/drawing/2014/main" id="{A8DA9785-BD9A-463B-AAA1-291C7E9B4F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1538039" y="2643100"/>
            <a:ext cx="1571798" cy="1571798"/>
          </a:xfrm>
        </p:spPr>
      </p:pic>
      <p:pic>
        <p:nvPicPr>
          <p:cNvPr id="4" name="Picture 4" descr="Firebase | Google's Mobile and Web App Development Platform">
            <a:extLst>
              <a:ext uri="{FF2B5EF4-FFF2-40B4-BE49-F238E27FC236}">
                <a16:creationId xmlns:a16="http://schemas.microsoft.com/office/drawing/2014/main" id="{48796E29-3B32-1B57-A6EC-AC4590A1C7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862294" y="4889769"/>
            <a:ext cx="1358627" cy="1358627"/>
          </a:xfrm>
          <a:prstGeom prst="rect">
            <a:avLst/>
          </a:prstGeom>
          <a:noFill/>
          <a:ln cap="rnd">
            <a:noFill/>
          </a:ln>
        </p:spPr>
      </p:pic>
      <p:pic>
        <p:nvPicPr>
          <p:cNvPr id="5" name="Obraz 11" descr="Obraz zawierający symbol, zrzut ekranu, Grafika, logo&#10;&#10;Zawartość wygenerowana przez AI może być niepoprawna.">
            <a:extLst>
              <a:ext uri="{FF2B5EF4-FFF2-40B4-BE49-F238E27FC236}">
                <a16:creationId xmlns:a16="http://schemas.microsoft.com/office/drawing/2014/main" id="{E9E3EE94-58DE-297B-C5B8-CE9EDF8E29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8135" y="4124527"/>
            <a:ext cx="2363415" cy="2363415"/>
          </a:xfrm>
          <a:prstGeom prst="rect">
            <a:avLst/>
          </a:prstGeom>
          <a:noFill/>
          <a:ln cap="rnd">
            <a:noFill/>
          </a:ln>
        </p:spPr>
      </p:pic>
      <p:pic>
        <p:nvPicPr>
          <p:cNvPr id="6" name="Picture 20" descr="C++ - Wikipedia">
            <a:extLst>
              <a:ext uri="{FF2B5EF4-FFF2-40B4-BE49-F238E27FC236}">
                <a16:creationId xmlns:a16="http://schemas.microsoft.com/office/drawing/2014/main" id="{51235300-3B34-469E-BDC5-A2DD67F6384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4297878" y="2470128"/>
            <a:ext cx="2713838" cy="3054653"/>
          </a:xfrm>
          <a:prstGeom prst="rect">
            <a:avLst/>
          </a:prstGeom>
          <a:noFill/>
          <a:ln cap="rnd">
            <a:noFill/>
          </a:ln>
        </p:spPr>
      </p:pic>
      <p:sp>
        <p:nvSpPr>
          <p:cNvPr id="7" name="AutoShape 2" descr="Express.js vs Node.js: Which Backend Technology Should You Choose?">
            <a:extLst>
              <a:ext uri="{FF2B5EF4-FFF2-40B4-BE49-F238E27FC236}">
                <a16:creationId xmlns:a16="http://schemas.microsoft.com/office/drawing/2014/main" id="{9192F017-50D7-8E45-A8FB-58C4074B224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/>
          </a:p>
        </p:txBody>
      </p:sp>
      <p:sp>
        <p:nvSpPr>
          <p:cNvPr id="8" name="AutoShape 4" descr="Express.js vs Node.js: Which Backend Technology Should You Choose?">
            <a:extLst>
              <a:ext uri="{FF2B5EF4-FFF2-40B4-BE49-F238E27FC236}">
                <a16:creationId xmlns:a16="http://schemas.microsoft.com/office/drawing/2014/main" id="{6DBA7F31-49ED-DBA8-FC13-D4F8BE5BB59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/>
          </a:p>
        </p:txBody>
      </p:sp>
      <p:pic>
        <p:nvPicPr>
          <p:cNvPr id="10" name="Obraz 9">
            <a:extLst>
              <a:ext uri="{FF2B5EF4-FFF2-40B4-BE49-F238E27FC236}">
                <a16:creationId xmlns:a16="http://schemas.microsoft.com/office/drawing/2014/main" id="{3E89615D-4788-B2E5-D180-9D89D2402D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3148" y="2095780"/>
            <a:ext cx="2285518" cy="133321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D5B14AE-F553-BC22-25E3-4849224B15A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l-PL" dirty="0">
                <a:solidFill>
                  <a:schemeClr val="bg1"/>
                </a:solidFill>
              </a:rPr>
              <a:t>Wymagania Projektu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2F39291-F7E9-DE3B-8F32-0AD8799CCD7A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dirty="0">
                <a:solidFill>
                  <a:schemeClr val="bg1"/>
                </a:solidFill>
              </a:rPr>
              <a:t>Wstępna konfiguracja stacji pomiarowej za pomocą interfejsu Bluetooth.</a:t>
            </a:r>
          </a:p>
          <a:p>
            <a:pPr lvl="0"/>
            <a:r>
              <a:rPr lang="pl-PL" dirty="0">
                <a:solidFill>
                  <a:schemeClr val="bg1"/>
                </a:solidFill>
              </a:rPr>
              <a:t>Po</a:t>
            </a:r>
            <a:r>
              <a:rPr lang="en-GB" dirty="0" err="1">
                <a:solidFill>
                  <a:schemeClr val="bg1"/>
                </a:solidFill>
              </a:rPr>
              <a:t>łącz</a:t>
            </a:r>
            <a:r>
              <a:rPr lang="pl-PL" dirty="0" err="1">
                <a:solidFill>
                  <a:schemeClr val="bg1"/>
                </a:solidFill>
              </a:rPr>
              <a:t>enie</a:t>
            </a:r>
            <a:r>
              <a:rPr lang="en-GB" dirty="0">
                <a:solidFill>
                  <a:schemeClr val="bg1"/>
                </a:solidFill>
              </a:rPr>
              <a:t> za </a:t>
            </a:r>
            <a:r>
              <a:rPr lang="en-GB" dirty="0" err="1">
                <a:solidFill>
                  <a:schemeClr val="bg1"/>
                </a:solidFill>
              </a:rPr>
              <a:t>pośrednictwem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internetu</a:t>
            </a:r>
            <a:r>
              <a:rPr lang="en-GB" dirty="0">
                <a:solidFill>
                  <a:schemeClr val="bg1"/>
                </a:solidFill>
              </a:rPr>
              <a:t> w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celu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pl-PL" dirty="0">
                <a:solidFill>
                  <a:schemeClr val="bg1"/>
                </a:solidFill>
              </a:rPr>
              <a:t>odczytu danych</a:t>
            </a:r>
          </a:p>
          <a:p>
            <a:pPr lvl="0"/>
            <a:r>
              <a:rPr lang="pl-PL" dirty="0">
                <a:solidFill>
                  <a:schemeClr val="bg1"/>
                </a:solidFill>
              </a:rPr>
              <a:t>W</a:t>
            </a:r>
            <a:r>
              <a:rPr lang="en-GB" dirty="0" err="1">
                <a:solidFill>
                  <a:schemeClr val="bg1"/>
                </a:solidFill>
              </a:rPr>
              <a:t>izualizacj</a:t>
            </a:r>
            <a:r>
              <a:rPr lang="pl-PL" dirty="0">
                <a:solidFill>
                  <a:schemeClr val="bg1"/>
                </a:solidFill>
              </a:rPr>
              <a:t>a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danych</a:t>
            </a:r>
            <a:r>
              <a:rPr lang="en-GB" dirty="0">
                <a:solidFill>
                  <a:schemeClr val="bg1"/>
                </a:solidFill>
              </a:rPr>
              <a:t> w </a:t>
            </a:r>
            <a:r>
              <a:rPr lang="en-GB" dirty="0" err="1">
                <a:solidFill>
                  <a:schemeClr val="bg1"/>
                </a:solidFill>
              </a:rPr>
              <a:t>formie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wykresów</a:t>
            </a:r>
            <a:endParaRPr lang="pl-PL" dirty="0">
              <a:solidFill>
                <a:schemeClr val="bg1"/>
              </a:solidFill>
            </a:endParaRPr>
          </a:p>
          <a:p>
            <a:pPr lvl="0"/>
            <a:r>
              <a:rPr lang="pl-PL" dirty="0">
                <a:solidFill>
                  <a:schemeClr val="bg1"/>
                </a:solidFill>
              </a:rPr>
              <a:t>K</a:t>
            </a:r>
            <a:r>
              <a:rPr lang="en-GB" dirty="0" err="1">
                <a:solidFill>
                  <a:schemeClr val="bg1"/>
                </a:solidFill>
              </a:rPr>
              <a:t>onfigurowa</a:t>
            </a:r>
            <a:r>
              <a:rPr lang="pl-PL" dirty="0">
                <a:solidFill>
                  <a:schemeClr val="bg1"/>
                </a:solidFill>
              </a:rPr>
              <a:t>nie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własn</a:t>
            </a:r>
            <a:r>
              <a:rPr lang="pl-PL" dirty="0" err="1">
                <a:solidFill>
                  <a:schemeClr val="bg1"/>
                </a:solidFill>
              </a:rPr>
              <a:t>ych</a:t>
            </a:r>
            <a:r>
              <a:rPr lang="en-GB" dirty="0">
                <a:solidFill>
                  <a:schemeClr val="bg1"/>
                </a:solidFill>
              </a:rPr>
              <a:t> alarm</a:t>
            </a:r>
            <a:r>
              <a:rPr lang="pl-PL" dirty="0">
                <a:solidFill>
                  <a:schemeClr val="bg1"/>
                </a:solidFill>
              </a:rPr>
              <a:t>ów </a:t>
            </a:r>
            <a:r>
              <a:rPr lang="en-GB" dirty="0" err="1">
                <a:solidFill>
                  <a:schemeClr val="bg1"/>
                </a:solidFill>
              </a:rPr>
              <a:t>dla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wybranych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parametrów</a:t>
            </a:r>
            <a:endParaRPr lang="pl-PL" dirty="0">
              <a:solidFill>
                <a:schemeClr val="bg1"/>
              </a:solidFill>
            </a:endParaRPr>
          </a:p>
          <a:p>
            <a:pPr lvl="0"/>
            <a:r>
              <a:rPr lang="pl-PL" dirty="0">
                <a:solidFill>
                  <a:schemeClr val="bg1"/>
                </a:solidFill>
              </a:rPr>
              <a:t>R</a:t>
            </a:r>
            <a:r>
              <a:rPr lang="en-GB" dirty="0" err="1">
                <a:solidFill>
                  <a:schemeClr val="bg1"/>
                </a:solidFill>
              </a:rPr>
              <a:t>ejestr</a:t>
            </a:r>
            <a:r>
              <a:rPr lang="pl-PL" dirty="0" err="1">
                <a:solidFill>
                  <a:schemeClr val="bg1"/>
                </a:solidFill>
              </a:rPr>
              <a:t>owanie</a:t>
            </a:r>
            <a:r>
              <a:rPr lang="en-GB" dirty="0">
                <a:solidFill>
                  <a:schemeClr val="bg1"/>
                </a:solidFill>
              </a:rPr>
              <a:t> dan</a:t>
            </a:r>
            <a:r>
              <a:rPr lang="pl-PL" dirty="0" err="1">
                <a:solidFill>
                  <a:schemeClr val="bg1"/>
                </a:solidFill>
              </a:rPr>
              <a:t>ych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dotycząc</a:t>
            </a:r>
            <a:r>
              <a:rPr lang="pl-PL" dirty="0" err="1">
                <a:solidFill>
                  <a:schemeClr val="bg1"/>
                </a:solidFill>
              </a:rPr>
              <a:t>ych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wilgotności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gleby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i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powietrza</a:t>
            </a:r>
            <a:r>
              <a:rPr lang="en-GB" dirty="0">
                <a:solidFill>
                  <a:schemeClr val="bg1"/>
                </a:solidFill>
              </a:rPr>
              <a:t>, </a:t>
            </a:r>
            <a:r>
              <a:rPr lang="en-GB" dirty="0" err="1">
                <a:solidFill>
                  <a:schemeClr val="bg1"/>
                </a:solidFill>
              </a:rPr>
              <a:t>temperatury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powietrza</a:t>
            </a:r>
            <a:r>
              <a:rPr lang="en-GB" dirty="0">
                <a:solidFill>
                  <a:schemeClr val="bg1"/>
                </a:solidFill>
              </a:rPr>
              <a:t>, </a:t>
            </a:r>
            <a:r>
              <a:rPr lang="en-GB" dirty="0" err="1">
                <a:solidFill>
                  <a:schemeClr val="bg1"/>
                </a:solidFill>
              </a:rPr>
              <a:t>ciśnienia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atmosferycznego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i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poziomu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nasłonecznienia</a:t>
            </a:r>
            <a:r>
              <a:rPr lang="en-GB" dirty="0">
                <a:solidFill>
                  <a:schemeClr val="bg1"/>
                </a:solidFill>
              </a:rPr>
              <a:t>.</a:t>
            </a:r>
            <a:endParaRPr lang="pl-P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6000F93-2F42-E8E1-D14F-6FFF242D8DE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l-PL" dirty="0" err="1">
                <a:solidFill>
                  <a:schemeClr val="bg1"/>
                </a:solidFill>
              </a:rPr>
              <a:t>DiAgramy</a:t>
            </a:r>
            <a:endParaRPr lang="pl-P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4">
            <a:extLst>
              <a:ext uri="{FF2B5EF4-FFF2-40B4-BE49-F238E27FC236}">
                <a16:creationId xmlns:a16="http://schemas.microsoft.com/office/drawing/2014/main" id="{E3D252CA-36D0-A041-EB0E-5C2410381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94" y="0"/>
            <a:ext cx="11592598" cy="6858000"/>
          </a:xfrm>
          <a:prstGeom prst="rect">
            <a:avLst/>
          </a:prstGeom>
          <a:noFill/>
          <a:ln cap="rnd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atka">
  <a:themeElements>
    <a:clrScheme name="Pakiet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akiet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TM03457485%5b%5bfn=Siatka%5d%5d</Template>
  <TotalTime>161</TotalTime>
  <Words>363</Words>
  <Application>Microsoft Office PowerPoint</Application>
  <PresentationFormat>Panoramiczny</PresentationFormat>
  <Paragraphs>51</Paragraphs>
  <Slides>15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2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15</vt:i4>
      </vt:variant>
    </vt:vector>
  </HeadingPairs>
  <TitlesOfParts>
    <vt:vector size="18" baseType="lpstr">
      <vt:lpstr>Arial</vt:lpstr>
      <vt:lpstr>Century Gothic</vt:lpstr>
      <vt:lpstr>Siatka</vt:lpstr>
      <vt:lpstr>Politechnika Lubelska Wydział Elektrotechniki i Informatyki   Praca dyplomowa inżynierska  Rozwiązania techniczno-informatyczne wspierające inteligentny ogród </vt:lpstr>
      <vt:lpstr>AGENDA</vt:lpstr>
      <vt:lpstr>Cel pracy</vt:lpstr>
      <vt:lpstr>zakres pracy i podział</vt:lpstr>
      <vt:lpstr>Inteligentny ogróD</vt:lpstr>
      <vt:lpstr>Zastosowane technologie</vt:lpstr>
      <vt:lpstr>Wymagania Projektu</vt:lpstr>
      <vt:lpstr>DiAgramy</vt:lpstr>
      <vt:lpstr>Prezentacja programu PowerPoint</vt:lpstr>
      <vt:lpstr>Prezentacja programu PowerPoint</vt:lpstr>
      <vt:lpstr>Prezentacja programu PowerPoint</vt:lpstr>
      <vt:lpstr>Widoki aplikacji </vt:lpstr>
      <vt:lpstr>Testy</vt:lpstr>
      <vt:lpstr>Podsumowanie</vt:lpstr>
      <vt:lpstr>bibliografiA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Mikołaj Sałek</dc:creator>
  <cp:lastModifiedBy>Mikołaj Sałek</cp:lastModifiedBy>
  <cp:revision>8</cp:revision>
  <dcterms:created xsi:type="dcterms:W3CDTF">2025-11-10T19:51:57Z</dcterms:created>
  <dcterms:modified xsi:type="dcterms:W3CDTF">2025-11-11T22:38:31Z</dcterms:modified>
</cp:coreProperties>
</file>

<file path=docProps/thumbnail.jpeg>
</file>